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75" r:id="rId8"/>
    <p:sldId id="257" r:id="rId9"/>
    <p:sldId id="276" r:id="rId10"/>
    <p:sldId id="278" r:id="rId11"/>
    <p:sldId id="263" r:id="rId12"/>
    <p:sldId id="264" r:id="rId13"/>
    <p:sldId id="265" r:id="rId14"/>
    <p:sldId id="266" r:id="rId15"/>
    <p:sldId id="269" r:id="rId16"/>
    <p:sldId id="270" r:id="rId17"/>
    <p:sldId id="271" r:id="rId18"/>
    <p:sldId id="273" r:id="rId19"/>
    <p:sldId id="274" r:id="rId20"/>
    <p:sldId id="279" r:id="rId21"/>
    <p:sldId id="280" r:id="rId22"/>
    <p:sldId id="282" r:id="rId23"/>
    <p:sldId id="285" r:id="rId24"/>
    <p:sldId id="281" r:id="rId25"/>
    <p:sldId id="283" r:id="rId26"/>
    <p:sldId id="284" r:id="rId27"/>
    <p:sldId id="286" r:id="rId28"/>
    <p:sldId id="287" r:id="rId29"/>
    <p:sldId id="288" r:id="rId30"/>
    <p:sldId id="289" r:id="rId31"/>
    <p:sldId id="290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4D8C4"/>
    <a:srgbClr val="00FFCC"/>
    <a:srgbClr val="FFFF99"/>
    <a:srgbClr val="A394FE"/>
    <a:srgbClr val="008000"/>
    <a:srgbClr val="33CC33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98" autoAdjust="0"/>
    <p:restoredTop sz="94660"/>
  </p:normalViewPr>
  <p:slideViewPr>
    <p:cSldViewPr>
      <p:cViewPr varScale="1">
        <p:scale>
          <a:sx n="89" d="100"/>
          <a:sy n="89" d="100"/>
        </p:scale>
        <p:origin x="-9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9830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8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9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0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1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2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3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4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5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6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7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1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2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24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8325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8326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8327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8328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8329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EC8AE45-C96D-4C4E-96AB-EAB42D5F3E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8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8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/>
      <p:bldP spid="98326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3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832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83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83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B61D6-EB28-4D31-B9AD-02370F0720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CBC51-B783-4C44-943C-5296BAA805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08603-60A7-47A2-A6FE-898ABBC758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C2D0F-2979-411B-986E-F33FA11BFA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B0237-D579-4948-80BD-509D37438D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DC3A-5DCC-4611-8DF0-4B0F85A23B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C60C4-8CD9-4D96-86A8-5AF354AD6A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5EC5D2-0039-444F-90DB-9589F8446F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52035-DAFB-45F6-87FE-1039F6D9ED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7B3D8-976F-40E5-8410-81DD36E8C0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8C30A5A-FFE9-4F20-BDCD-FD90793D3E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795E643-7CA8-4D2A-95E2-5206D90D4F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9728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9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30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7301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730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730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730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730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F6D74B8-6E41-4CE1-9866-F6720D4B1A3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7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7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7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7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7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7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7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7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7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7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7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7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7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1" grpId="0"/>
      <p:bldP spid="97302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3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730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3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730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3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730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3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730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3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730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73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>
                <a:solidFill>
                  <a:srgbClr val="000000"/>
                </a:solidFill>
                <a:effectLst/>
                <a:latin typeface="Tahoma" pitchFamily="34" charset="0"/>
              </a:rPr>
              <a:t>ТЕМПЕРАМЕНТ</a:t>
            </a:r>
            <a:br>
              <a:rPr lang="ru-RU" sz="6600">
                <a:solidFill>
                  <a:srgbClr val="000000"/>
                </a:solidFill>
                <a:effectLst/>
                <a:latin typeface="Tahoma" pitchFamily="34" charset="0"/>
              </a:rPr>
            </a:br>
            <a:endParaRPr lang="ru-RU" sz="6600">
              <a:solidFill>
                <a:srgbClr val="000000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ChangeAspect="1"/>
          </p:cNvGraphicFramePr>
          <p:nvPr>
            <p:ph/>
          </p:nvPr>
        </p:nvGraphicFramePr>
        <p:xfrm>
          <a:off x="1403350" y="0"/>
          <a:ext cx="6697663" cy="6858000"/>
        </p:xfrm>
        <a:graphic>
          <a:graphicData uri="http://schemas.openxmlformats.org/presentationml/2006/ole">
            <p:oleObj spid="_x0000_s9220" name="Image" r:id="rId3" imgW="14019048" imgH="16000000" progId="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675688" cy="5113338"/>
          </a:xfrm>
        </p:spPr>
        <p:txBody>
          <a:bodyPr/>
          <a:lstStyle/>
          <a:p>
            <a:pPr marL="185738" algn="l"/>
            <a:r>
              <a:rPr lang="ru-RU" sz="4000"/>
              <a:t/>
            </a:r>
            <a:br>
              <a:rPr lang="ru-RU" sz="4000"/>
            </a:br>
            <a:r>
              <a:rPr lang="ru-RU" sz="4000" b="0">
                <a:solidFill>
                  <a:schemeClr val="hlink"/>
                </a:solidFill>
                <a:effectLst/>
                <a:latin typeface="Tahoma" pitchFamily="34" charset="0"/>
              </a:rPr>
              <a:t>ТЕМПЕРАМЕНТОМ</a:t>
            </a:r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ru-RU" sz="4000">
                <a:solidFill>
                  <a:schemeClr val="tx1"/>
                </a:solidFill>
                <a:effectLst/>
                <a:latin typeface="Tahoma" pitchFamily="34" charset="0"/>
              </a:rPr>
              <a:t>называют</a:t>
            </a:r>
            <a:r>
              <a:rPr lang="ru-RU" sz="4000">
                <a:solidFill>
                  <a:schemeClr val="tx1"/>
                </a:solidFill>
                <a:effectLst/>
              </a:rPr>
              <a:t/>
            </a:r>
            <a:br>
              <a:rPr lang="ru-RU" sz="4000">
                <a:solidFill>
                  <a:schemeClr val="tx1"/>
                </a:solidFill>
                <a:effectLst/>
              </a:rPr>
            </a:br>
            <a:r>
              <a:rPr lang="ru-RU" sz="4000">
                <a:solidFill>
                  <a:schemeClr val="tx1"/>
                </a:solidFill>
                <a:effectLst/>
                <a:latin typeface="Tahoma" pitchFamily="34" charset="0"/>
              </a:rPr>
              <a:t>природно обусловленную</a:t>
            </a:r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> совокупность динамических проявлений психики – интенсивности, скорости, темпа, ритма психических процессов и состояний.</a:t>
            </a:r>
            <a:br>
              <a:rPr lang="ru-RU" sz="4000">
                <a:solidFill>
                  <a:schemeClr val="tx1"/>
                </a:solidFill>
                <a:latin typeface="Tahoma" pitchFamily="34" charset="0"/>
              </a:rPr>
            </a:br>
            <a:endParaRPr lang="ru-RU" sz="400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439863"/>
          </a:xfrm>
        </p:spPr>
        <p:txBody>
          <a:bodyPr/>
          <a:lstStyle/>
          <a:p>
            <a: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  <a:t>ТРИ СИСТЕМЫ ОБЪЯСНЕНИЯ </a:t>
            </a:r>
            <a:b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</a:br>
            <a: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  <a:t>СУЩНОСТИ ТЕМПЕРАМЕНТА: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81300"/>
            <a:ext cx="8820150" cy="3349625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3600">
                <a:effectLst/>
                <a:latin typeface="Tahoma" pitchFamily="34" charset="0"/>
              </a:rPr>
              <a:t>Гуморальная (Гиппократ, Гален);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600">
                <a:effectLst/>
                <a:latin typeface="Tahoma" pitchFamily="34" charset="0"/>
              </a:rPr>
              <a:t>Конституциональная (Э. Кречмер, У. Шелдон);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3600">
                <a:effectLst/>
                <a:latin typeface="Tahoma" pitchFamily="34" charset="0"/>
              </a:rPr>
              <a:t>Связь темперамента с функционированием ЦНС (И. Павлов)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3600">
              <a:effectLst/>
              <a:latin typeface="Tahoma" pitchFamily="34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ru-RU" sz="3600">
              <a:effectLst/>
              <a:latin typeface="Tahoma" pitchFamily="34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ru-RU" sz="3600">
              <a:effectLst/>
            </a:endParaRPr>
          </a:p>
          <a:p>
            <a:pPr marL="609600" indent="-609600">
              <a:buFont typeface="Wingdings" pitchFamily="2" charset="2"/>
              <a:buAutoNum type="arabicPeriod"/>
            </a:pPr>
            <a:endParaRPr lang="ru-RU" sz="3600">
              <a:effectLst/>
            </a:endParaRPr>
          </a:p>
          <a:p>
            <a:pPr marL="609600" indent="-609600">
              <a:buFont typeface="Wingdings" pitchFamily="2" charset="2"/>
              <a:buNone/>
            </a:pPr>
            <a:endParaRPr lang="ru-RU" sz="3600">
              <a:effectLst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18487" cy="1420813"/>
          </a:xfrm>
        </p:spPr>
        <p:txBody>
          <a:bodyPr/>
          <a:lstStyle/>
          <a:p>
            <a:pPr algn="l"/>
            <a:r>
              <a:rPr lang="ru-RU" sz="4800" b="0">
                <a:latin typeface="Tahoma" pitchFamily="34" charset="0"/>
              </a:rPr>
              <a:t/>
            </a:r>
            <a:br>
              <a:rPr lang="ru-RU" sz="4800" b="0">
                <a:latin typeface="Tahoma" pitchFamily="34" charset="0"/>
              </a:rPr>
            </a:br>
            <a:r>
              <a:rPr lang="ru-RU" sz="5400" b="0">
                <a:solidFill>
                  <a:schemeClr val="tx1"/>
                </a:solidFill>
                <a:latin typeface="Tahoma" pitchFamily="34" charset="0"/>
              </a:rPr>
              <a:t>Гуморальная система</a:t>
            </a:r>
            <a:br>
              <a:rPr lang="ru-RU" sz="5400" b="0">
                <a:solidFill>
                  <a:schemeClr val="tx1"/>
                </a:solidFill>
                <a:latin typeface="Tahoma" pitchFamily="34" charset="0"/>
              </a:rPr>
            </a:br>
            <a:endParaRPr lang="ru-RU" sz="54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507413" cy="507841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latin typeface="Tahoma" pitchFamily="34" charset="0"/>
              </a:rPr>
              <a:t>Тип темперамента обусловлен соотношением в организме различных жидкостей:</a:t>
            </a:r>
          </a:p>
          <a:p>
            <a:pPr marL="0" indent="0">
              <a:lnSpc>
                <a:spcPct val="90000"/>
              </a:lnSpc>
            </a:pPr>
            <a:r>
              <a:rPr lang="ru-RU">
                <a:latin typeface="Tahoma" pitchFamily="34" charset="0"/>
              </a:rPr>
              <a:t>  преобладает кровь («сангвис») –</a:t>
            </a:r>
            <a:r>
              <a:rPr lang="ru-RU" sz="4000">
                <a:solidFill>
                  <a:srgbClr val="00FFCC"/>
                </a:solidFill>
                <a:latin typeface="Tahoma" pitchFamily="34" charset="0"/>
              </a:rPr>
              <a:t>сангвинический;</a:t>
            </a:r>
          </a:p>
          <a:p>
            <a:pPr marL="0" indent="0">
              <a:lnSpc>
                <a:spcPct val="90000"/>
              </a:lnSpc>
            </a:pPr>
            <a:r>
              <a:rPr lang="ru-RU">
                <a:latin typeface="Tahoma" pitchFamily="34" charset="0"/>
              </a:rPr>
              <a:t> желчь («холе») – </a:t>
            </a:r>
            <a:r>
              <a:rPr lang="ru-RU" sz="4000">
                <a:solidFill>
                  <a:srgbClr val="00FFCC"/>
                </a:solidFill>
                <a:latin typeface="Tahoma" pitchFamily="34" charset="0"/>
              </a:rPr>
              <a:t>холерический;</a:t>
            </a:r>
          </a:p>
          <a:p>
            <a:pPr marL="0" indent="0">
              <a:lnSpc>
                <a:spcPct val="90000"/>
              </a:lnSpc>
            </a:pPr>
            <a:r>
              <a:rPr lang="ru-RU">
                <a:latin typeface="Tahoma" pitchFamily="34" charset="0"/>
              </a:rPr>
              <a:t> слизь («флегма») – </a:t>
            </a:r>
            <a:r>
              <a:rPr lang="ru-RU">
                <a:solidFill>
                  <a:srgbClr val="00FFCC"/>
                </a:solidFill>
                <a:latin typeface="Tahoma" pitchFamily="34" charset="0"/>
              </a:rPr>
              <a:t>ф</a:t>
            </a:r>
            <a:r>
              <a:rPr lang="ru-RU" sz="4000">
                <a:solidFill>
                  <a:srgbClr val="00FFCC"/>
                </a:solidFill>
                <a:latin typeface="Tahoma" pitchFamily="34" charset="0"/>
              </a:rPr>
              <a:t>легматический;</a:t>
            </a:r>
          </a:p>
          <a:p>
            <a:pPr marL="0" indent="0">
              <a:lnSpc>
                <a:spcPct val="90000"/>
              </a:lnSpc>
            </a:pPr>
            <a:r>
              <a:rPr lang="ru-RU">
                <a:latin typeface="Tahoma" pitchFamily="34" charset="0"/>
              </a:rPr>
              <a:t> черная желчь («мелана холе») – </a:t>
            </a:r>
            <a:r>
              <a:rPr lang="ru-RU" sz="4000">
                <a:solidFill>
                  <a:srgbClr val="00FFCC"/>
                </a:solidFill>
                <a:latin typeface="Tahoma" pitchFamily="34" charset="0"/>
              </a:rPr>
              <a:t>меланхолический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4000">
              <a:solidFill>
                <a:srgbClr val="00FFCC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pPr algn="l"/>
            <a: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  <a:t>Конституциональная система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91513" cy="4646612"/>
          </a:xfrm>
        </p:spPr>
        <p:txBody>
          <a:bodyPr/>
          <a:lstStyle/>
          <a:p>
            <a:pPr marL="92075" indent="-92075">
              <a:buFont typeface="Wingdings" pitchFamily="2" charset="2"/>
              <a:buNone/>
            </a:pPr>
            <a:r>
              <a:rPr lang="ru-RU">
                <a:latin typeface="Tahoma" pitchFamily="34" charset="0"/>
              </a:rPr>
              <a:t>Конституциональные типы:</a:t>
            </a:r>
          </a:p>
          <a:p>
            <a:pPr marL="92075" indent="-92075"/>
            <a:r>
              <a:rPr lang="ru-RU" sz="2400">
                <a:latin typeface="Tahoma" pitchFamily="34" charset="0"/>
              </a:rPr>
              <a:t> </a:t>
            </a:r>
            <a:r>
              <a:rPr lang="ru-RU" b="1">
                <a:solidFill>
                  <a:srgbClr val="00FFCC"/>
                </a:solidFill>
                <a:latin typeface="Tahoma" pitchFamily="34" charset="0"/>
              </a:rPr>
              <a:t>лептосоматик</a:t>
            </a:r>
            <a:r>
              <a:rPr lang="ru-RU">
                <a:latin typeface="Tahoma" pitchFamily="34" charset="0"/>
              </a:rPr>
              <a:t> </a:t>
            </a:r>
            <a:r>
              <a:rPr lang="ru-RU" sz="2800">
                <a:latin typeface="Tahoma" pitchFamily="34" charset="0"/>
              </a:rPr>
              <a:t>(хрупкое телосложение)</a:t>
            </a:r>
          </a:p>
          <a:p>
            <a:pPr marL="92075" indent="-92075"/>
            <a:r>
              <a:rPr lang="ru-RU" sz="2400">
                <a:latin typeface="Tahoma" pitchFamily="34" charset="0"/>
              </a:rPr>
              <a:t> </a:t>
            </a:r>
            <a:r>
              <a:rPr lang="ru-RU" b="1">
                <a:solidFill>
                  <a:srgbClr val="00FFCC"/>
                </a:solidFill>
                <a:latin typeface="Tahoma" pitchFamily="34" charset="0"/>
              </a:rPr>
              <a:t>атлетик</a:t>
            </a:r>
            <a:r>
              <a:rPr lang="ru-RU">
                <a:latin typeface="Tahoma" pitchFamily="34" charset="0"/>
              </a:rPr>
              <a:t> </a:t>
            </a:r>
            <a:r>
              <a:rPr lang="ru-RU" sz="2800">
                <a:latin typeface="Tahoma" pitchFamily="34" charset="0"/>
              </a:rPr>
              <a:t>(крепкое телосложение, развитая мускулатура)</a:t>
            </a:r>
          </a:p>
          <a:p>
            <a:pPr marL="92075" indent="-92075"/>
            <a:r>
              <a:rPr lang="ru-RU" sz="2400">
                <a:latin typeface="Tahoma" pitchFamily="34" charset="0"/>
              </a:rPr>
              <a:t> </a:t>
            </a:r>
            <a:r>
              <a:rPr lang="ru-RU" b="1">
                <a:solidFill>
                  <a:srgbClr val="00FFCC"/>
                </a:solidFill>
                <a:latin typeface="Tahoma" pitchFamily="34" charset="0"/>
              </a:rPr>
              <a:t>пикник </a:t>
            </a:r>
            <a:r>
              <a:rPr lang="ru-RU" sz="2800">
                <a:latin typeface="Tahoma" pitchFamily="34" charset="0"/>
              </a:rPr>
              <a:t>(чрезмерно тучное телосложение)</a:t>
            </a:r>
          </a:p>
          <a:p>
            <a:pPr marL="92075" indent="-92075"/>
            <a:r>
              <a:rPr lang="ru-RU" sz="2400">
                <a:latin typeface="Tahoma" pitchFamily="34" charset="0"/>
              </a:rPr>
              <a:t> </a:t>
            </a:r>
            <a:r>
              <a:rPr lang="ru-RU" b="1">
                <a:solidFill>
                  <a:srgbClr val="00FFCC"/>
                </a:solidFill>
                <a:latin typeface="Tahoma" pitchFamily="34" charset="0"/>
              </a:rPr>
              <a:t>диспластик</a:t>
            </a:r>
            <a:r>
              <a:rPr lang="ru-RU" b="1">
                <a:latin typeface="Tahoma" pitchFamily="34" charset="0"/>
              </a:rPr>
              <a:t> </a:t>
            </a:r>
            <a:r>
              <a:rPr lang="ru-RU" sz="2800">
                <a:latin typeface="Tahoma" pitchFamily="34" charset="0"/>
              </a:rPr>
              <a:t>(бесформенное, неправильное строение тела).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FFCC"/>
                </a:solidFill>
                <a:effectLst/>
                <a:latin typeface="Tahoma" pitchFamily="34" charset="0"/>
              </a:rPr>
              <a:t>Типы темперамента </a:t>
            </a:r>
            <a:br>
              <a:rPr lang="ru-RU" sz="4000">
                <a:solidFill>
                  <a:srgbClr val="00FFCC"/>
                </a:solidFill>
                <a:effectLst/>
                <a:latin typeface="Tahoma" pitchFamily="34" charset="0"/>
              </a:rPr>
            </a:br>
            <a:r>
              <a:rPr lang="ru-RU" sz="4000">
                <a:solidFill>
                  <a:srgbClr val="00FFCC"/>
                </a:solidFill>
                <a:effectLst/>
                <a:latin typeface="Tahoma" pitchFamily="34" charset="0"/>
              </a:rPr>
              <a:t>(конституциональный подход)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214812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ru-RU" sz="2800" b="1">
                <a:effectLst/>
              </a:rPr>
              <a:t> </a:t>
            </a:r>
            <a:r>
              <a:rPr lang="ru-RU" sz="3600" b="1">
                <a:solidFill>
                  <a:srgbClr val="33CC33"/>
                </a:solidFill>
                <a:effectLst/>
                <a:latin typeface="Tahoma" pitchFamily="34" charset="0"/>
              </a:rPr>
              <a:t>Шизотимик </a:t>
            </a:r>
            <a:r>
              <a:rPr lang="ru-RU" sz="2800" b="1">
                <a:solidFill>
                  <a:srgbClr val="33CC33"/>
                </a:solidFill>
                <a:effectLst/>
                <a:latin typeface="Tahoma" pitchFamily="34" charset="0"/>
              </a:rPr>
              <a:t> </a:t>
            </a:r>
            <a:r>
              <a:rPr lang="ru-RU" sz="2800" b="1">
                <a:effectLst/>
                <a:latin typeface="Tahoma" pitchFamily="34" charset="0"/>
              </a:rPr>
              <a:t>- </a:t>
            </a:r>
            <a:r>
              <a:rPr lang="ru-RU" sz="2800">
                <a:effectLst/>
                <a:latin typeface="Tahoma" pitchFamily="34" charset="0"/>
              </a:rPr>
              <a:t>замкнутый, склонен к колебаниям эмоций, упрям, малоподвижен.</a:t>
            </a:r>
          </a:p>
          <a:p>
            <a:pPr marL="0" indent="0">
              <a:lnSpc>
                <a:spcPct val="90000"/>
              </a:lnSpc>
            </a:pPr>
            <a:r>
              <a:rPr lang="ru-RU" sz="2800" b="1">
                <a:effectLst/>
                <a:latin typeface="Tahoma" pitchFamily="34" charset="0"/>
              </a:rPr>
              <a:t> </a:t>
            </a:r>
            <a:r>
              <a:rPr lang="ru-RU" sz="3600" b="1">
                <a:solidFill>
                  <a:srgbClr val="33CC33"/>
                </a:solidFill>
                <a:effectLst/>
                <a:latin typeface="Tahoma" pitchFamily="34" charset="0"/>
              </a:rPr>
              <a:t>Иксотимик</a:t>
            </a:r>
            <a:r>
              <a:rPr lang="ru-RU" sz="3600">
                <a:effectLst/>
                <a:latin typeface="Tahoma" pitchFamily="34" charset="0"/>
              </a:rPr>
              <a:t> </a:t>
            </a:r>
            <a:r>
              <a:rPr lang="ru-RU" sz="2800" b="1">
                <a:effectLst/>
                <a:latin typeface="Tahoma" pitchFamily="34" charset="0"/>
              </a:rPr>
              <a:t>- </a:t>
            </a:r>
            <a:r>
              <a:rPr lang="ru-RU" sz="2800">
                <a:effectLst/>
                <a:latin typeface="Tahoma" pitchFamily="34" charset="0"/>
              </a:rPr>
              <a:t>спокойный, мало впечатлительный человек со сдержанной мимикой и жестами, с невысокой гибкостью мышления.</a:t>
            </a:r>
          </a:p>
          <a:p>
            <a:pPr marL="0" indent="0">
              <a:lnSpc>
                <a:spcPct val="90000"/>
              </a:lnSpc>
            </a:pPr>
            <a:r>
              <a:rPr lang="ru-RU" sz="2800" b="1">
                <a:effectLst/>
                <a:latin typeface="Tahoma" pitchFamily="34" charset="0"/>
              </a:rPr>
              <a:t> </a:t>
            </a:r>
            <a:r>
              <a:rPr lang="ru-RU" sz="3600" b="1">
                <a:solidFill>
                  <a:srgbClr val="33CC33"/>
                </a:solidFill>
                <a:effectLst/>
                <a:latin typeface="Tahoma" pitchFamily="34" charset="0"/>
              </a:rPr>
              <a:t>Циклотимик</a:t>
            </a:r>
            <a:r>
              <a:rPr lang="ru-RU" sz="2800" b="1">
                <a:effectLst/>
                <a:latin typeface="Tahoma" pitchFamily="34" charset="0"/>
              </a:rPr>
              <a:t> - </a:t>
            </a:r>
            <a:r>
              <a:rPr lang="ru-RU" sz="2800">
                <a:effectLst/>
                <a:latin typeface="Tahoma" pitchFamily="34" charset="0"/>
              </a:rPr>
              <a:t>эмоции колеблются между радостью и печалью, он легко контактирует с людьми и реалистичен во взглядах.</a:t>
            </a:r>
          </a:p>
        </p:txBody>
      </p:sp>
    </p:spTree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18487" cy="800100"/>
          </a:xfrm>
        </p:spPr>
        <p:txBody>
          <a:bodyPr/>
          <a:lstStyle/>
          <a:p>
            <a:pPr algn="l"/>
            <a: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  <a:t>Тип темперамента обусловлен свойствами ЦНС</a:t>
            </a:r>
            <a: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/>
            </a:r>
            <a:b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endParaRPr lang="ru-RU" sz="40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53006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800" b="1">
                <a:solidFill>
                  <a:srgbClr val="33CC33"/>
                </a:solidFill>
                <a:effectLst/>
                <a:latin typeface="Tahoma" pitchFamily="34" charset="0"/>
              </a:rPr>
              <a:t>СИЛА</a:t>
            </a:r>
            <a:r>
              <a:rPr lang="ru-RU" sz="2800" b="1">
                <a:effectLst/>
                <a:latin typeface="Tahoma" pitchFamily="34" charset="0"/>
              </a:rPr>
              <a:t> </a:t>
            </a:r>
            <a:r>
              <a:rPr lang="ru-RU" sz="2800">
                <a:effectLst/>
                <a:latin typeface="Tahoma" pitchFamily="34" charset="0"/>
              </a:rPr>
              <a:t> - </a:t>
            </a:r>
            <a:r>
              <a:rPr lang="ru-RU">
                <a:effectLst/>
                <a:latin typeface="Tahoma" pitchFamily="34" charset="0"/>
              </a:rPr>
              <a:t>способность НС выдерживать сильные раздражители (выносливость и работоспособность нервных клеток);</a:t>
            </a:r>
            <a:r>
              <a:rPr lang="ru-RU" sz="2800">
                <a:effectLst/>
                <a:latin typeface="Tahoma" pitchFamily="34" charset="0"/>
              </a:rPr>
              <a:t>  </a:t>
            </a:r>
          </a:p>
          <a:p>
            <a:pPr marL="0" indent="0">
              <a:buFont typeface="Wingdings" pitchFamily="2" charset="2"/>
              <a:buNone/>
            </a:pPr>
            <a:endParaRPr lang="ru-RU" sz="2800">
              <a:effectLst/>
              <a:latin typeface="Tahoma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sz="2800">
                <a:effectLst/>
                <a:latin typeface="Tahoma" pitchFamily="34" charset="0"/>
              </a:rPr>
              <a:t> </a:t>
            </a:r>
            <a:r>
              <a:rPr lang="ru-RU" sz="2800" b="1">
                <a:solidFill>
                  <a:srgbClr val="33CC33"/>
                </a:solidFill>
                <a:effectLst/>
                <a:latin typeface="Tahoma" pitchFamily="34" charset="0"/>
              </a:rPr>
              <a:t>УРАВНОВЕШЕННОСТЬ</a:t>
            </a:r>
            <a:r>
              <a:rPr lang="ru-RU" sz="2800">
                <a:effectLst/>
                <a:latin typeface="Tahoma" pitchFamily="34" charset="0"/>
              </a:rPr>
              <a:t> – </a:t>
            </a:r>
            <a:r>
              <a:rPr lang="ru-RU">
                <a:effectLst/>
                <a:latin typeface="Tahoma" pitchFamily="34" charset="0"/>
              </a:rPr>
              <a:t>соотношение процессов возбуждения и торможения.</a:t>
            </a:r>
            <a:r>
              <a:rPr lang="ru-RU" sz="2800">
                <a:effectLst/>
                <a:latin typeface="Tahoma" pitchFamily="34" charset="0"/>
              </a:rPr>
              <a:t> 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>
                <a:effectLst/>
                <a:latin typeface="Tahoma" pitchFamily="34" charset="0"/>
              </a:rPr>
              <a:t>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>
                <a:effectLst/>
                <a:latin typeface="Tahoma" pitchFamily="34" charset="0"/>
              </a:rPr>
              <a:t> </a:t>
            </a:r>
            <a:r>
              <a:rPr lang="ru-RU" sz="2800" b="1">
                <a:solidFill>
                  <a:srgbClr val="33CC33"/>
                </a:solidFill>
                <a:effectLst/>
                <a:latin typeface="Tahoma" pitchFamily="34" charset="0"/>
              </a:rPr>
              <a:t>ПОДВИЖНОСТЬ</a:t>
            </a:r>
            <a:r>
              <a:rPr lang="ru-RU" sz="2800">
                <a:solidFill>
                  <a:srgbClr val="33CC33"/>
                </a:solidFill>
                <a:effectLst/>
                <a:latin typeface="Tahoma" pitchFamily="34" charset="0"/>
              </a:rPr>
              <a:t> </a:t>
            </a:r>
            <a:r>
              <a:rPr lang="ru-RU" sz="2800">
                <a:effectLst/>
                <a:latin typeface="Tahoma" pitchFamily="34" charset="0"/>
              </a:rPr>
              <a:t> - </a:t>
            </a:r>
            <a:r>
              <a:rPr lang="ru-RU">
                <a:effectLst/>
                <a:latin typeface="Tahoma" pitchFamily="34" charset="0"/>
              </a:rPr>
              <a:t>быстрота смены процессов возбуждения и торможения</a:t>
            </a:r>
            <a:r>
              <a:rPr lang="ru-RU" sz="2800">
                <a:effectLst/>
              </a:rPr>
              <a:t>      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  <a:t>ДОПОЛНИТЕЛЬНЫЕ</a:t>
            </a:r>
            <a:b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</a:br>
            <a: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  <a:t>СВОЙСТВА НС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>
                <a:effectLst/>
                <a:latin typeface="Tahoma" pitchFamily="34" charset="0"/>
              </a:rPr>
              <a:t>ЛАБИЛЬНОСТЬ –</a:t>
            </a:r>
            <a:r>
              <a:rPr lang="ru-RU">
                <a:latin typeface="Tahoma" pitchFamily="34" charset="0"/>
              </a:rPr>
              <a:t> скорость возникновения и протекания возбудимого и тормозного процесса;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Tahoma" pitchFamily="34" charset="0"/>
              </a:rPr>
              <a:t>ДИНАМИЧНОСТЬ</a:t>
            </a:r>
            <a:r>
              <a:rPr lang="ru-RU">
                <a:latin typeface="Tahoma" pitchFamily="34" charset="0"/>
              </a:rPr>
              <a:t> – скорость и легкость выработки условных рефлексов;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Tahoma" pitchFamily="34" charset="0"/>
              </a:rPr>
              <a:t>КОНЦЕНТРИРОВАННОСТЬ </a:t>
            </a:r>
            <a:r>
              <a:rPr lang="ru-RU">
                <a:latin typeface="Tahoma" pitchFamily="34" charset="0"/>
              </a:rPr>
              <a:t>– показатель меры дифференцировки раздражителей.</a:t>
            </a:r>
          </a:p>
          <a:p>
            <a:endParaRPr lang="ru-RU"/>
          </a:p>
        </p:txBody>
      </p:sp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  <a:t>ОТДЕЛЬНЫЕ СВОЙСТВА НС</a:t>
            </a:r>
            <a:b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</a:br>
            <a:r>
              <a:rPr lang="ru-RU" sz="4000">
                <a:solidFill>
                  <a:srgbClr val="000000"/>
                </a:solidFill>
                <a:effectLst/>
                <a:latin typeface="Tahoma" pitchFamily="34" charset="0"/>
              </a:rPr>
              <a:t>И ПОВЕДЕНИЕ ЧЕЛОВЕКА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>
                <a:latin typeface="Tahoma" pitchFamily="34" charset="0"/>
              </a:rPr>
              <a:t>сензитивность</a:t>
            </a:r>
          </a:p>
          <a:p>
            <a:r>
              <a:rPr lang="ru-RU" sz="3600">
                <a:latin typeface="Tahoma" pitchFamily="34" charset="0"/>
              </a:rPr>
              <a:t>реактивность</a:t>
            </a:r>
          </a:p>
          <a:p>
            <a:r>
              <a:rPr lang="ru-RU" sz="3600">
                <a:latin typeface="Tahoma" pitchFamily="34" charset="0"/>
              </a:rPr>
              <a:t>активность</a:t>
            </a:r>
          </a:p>
          <a:p>
            <a:r>
              <a:rPr lang="ru-RU" sz="3600">
                <a:latin typeface="Tahoma" pitchFamily="34" charset="0"/>
              </a:rPr>
              <a:t>темп реакций</a:t>
            </a:r>
          </a:p>
          <a:p>
            <a:r>
              <a:rPr lang="ru-RU" sz="3600">
                <a:latin typeface="Tahoma" pitchFamily="34" charset="0"/>
              </a:rPr>
              <a:t>пластичность/ригидность</a:t>
            </a:r>
          </a:p>
          <a:p>
            <a:r>
              <a:rPr lang="ru-RU" sz="3600">
                <a:latin typeface="Tahoma" pitchFamily="34" charset="0"/>
              </a:rPr>
              <a:t>экстраверсия/интроверсия</a:t>
            </a:r>
          </a:p>
          <a:p>
            <a:endParaRPr lang="ru-RU"/>
          </a:p>
        </p:txBody>
      </p:sp>
    </p:spTree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effectLst/>
                <a:latin typeface="Tahoma" pitchFamily="34" charset="0"/>
              </a:rPr>
              <a:t>ТИП ТЕМПЕРАМЕНТА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4537075" cy="45307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ХОЛЕРИК</a:t>
            </a:r>
            <a:r>
              <a:rPr lang="ru-RU" sz="4000" b="1">
                <a:latin typeface="Tahoma" pitchFamily="34" charset="0"/>
              </a:rPr>
              <a:t> </a:t>
            </a:r>
            <a:r>
              <a:rPr lang="ru-RU" sz="3600">
                <a:latin typeface="Tahoma" pitchFamily="34" charset="0"/>
              </a:rPr>
              <a:t>(сильный, неуравновешенный, подвижный)</a:t>
            </a:r>
          </a:p>
        </p:txBody>
      </p:sp>
      <p:pic>
        <p:nvPicPr>
          <p:cNvPr id="15367" name="Picture 7" descr="сканирование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32363" y="1412875"/>
            <a:ext cx="4033837" cy="4895850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ТИП ТЕМПЕРАМЕНТА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САНГВИНИК </a:t>
            </a:r>
            <a:r>
              <a:rPr lang="ru-RU" sz="3600">
                <a:latin typeface="Tahoma" pitchFamily="34" charset="0"/>
              </a:rPr>
              <a:t>(сильный, уравновешенный, подвижный)</a:t>
            </a:r>
          </a:p>
          <a:p>
            <a:pPr marL="0" indent="0">
              <a:buFont typeface="Wingdings" pitchFamily="2" charset="2"/>
              <a:buNone/>
            </a:pPr>
            <a:endParaRPr lang="ru-RU" sz="3600">
              <a:latin typeface="Tahoma" pitchFamily="34" charset="0"/>
            </a:endParaRPr>
          </a:p>
        </p:txBody>
      </p:sp>
      <p:pic>
        <p:nvPicPr>
          <p:cNvPr id="17415" name="Picture 7" descr="сканирование0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19700" y="1557338"/>
            <a:ext cx="3600450" cy="4392612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effectLst/>
                <a:latin typeface="Tahoma" pitchFamily="34" charset="0"/>
              </a:rPr>
              <a:t>ТИП ТЕМПЕРАМЕНТА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ФЛЕГМАТИК </a:t>
            </a:r>
            <a:r>
              <a:rPr lang="ru-RU" sz="3600">
                <a:latin typeface="Tahoma" pitchFamily="34" charset="0"/>
              </a:rPr>
              <a:t>(сильный, уравновешенный, инертный)</a:t>
            </a:r>
          </a:p>
        </p:txBody>
      </p:sp>
      <p:pic>
        <p:nvPicPr>
          <p:cNvPr id="19463" name="Picture 7" descr="сканирование000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557338"/>
            <a:ext cx="4321175" cy="47513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  <a:effectLst/>
                <a:latin typeface="Tahoma" pitchFamily="34" charset="0"/>
              </a:rPr>
              <a:t>ТИП ТЕМПЕРАМЕНТА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МЕЛАНХОЛИК</a:t>
            </a: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</a:t>
            </a:r>
            <a:r>
              <a:rPr lang="ru-RU" sz="3600">
                <a:latin typeface="Tahoma" pitchFamily="34" charset="0"/>
              </a:rPr>
              <a:t>(слабый)</a:t>
            </a:r>
          </a:p>
        </p:txBody>
      </p:sp>
      <p:pic>
        <p:nvPicPr>
          <p:cNvPr id="21511" name="Picture 7" descr="сканирование0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1412875"/>
            <a:ext cx="4249737" cy="4752975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3889375"/>
          </a:xfrm>
        </p:spPr>
        <p:txBody>
          <a:bodyPr/>
          <a:lstStyle/>
          <a:p>
            <a:pPr algn="l"/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ru-RU" sz="4000">
                <a:solidFill>
                  <a:schemeClr val="tx1"/>
                </a:solidFill>
                <a:latin typeface="Tahoma" pitchFamily="34" charset="0"/>
              </a:rPr>
            </a:br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ru-RU" sz="4000">
                <a:solidFill>
                  <a:schemeClr val="tx1"/>
                </a:solidFill>
                <a:latin typeface="Tahoma" pitchFamily="34" charset="0"/>
              </a:rPr>
            </a:br>
            <a: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ХАРАКТЕР </a:t>
            </a:r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>– </a:t>
            </a:r>
            <a:r>
              <a:rPr lang="ru-RU" sz="4000" b="0">
                <a:solidFill>
                  <a:schemeClr val="tx1"/>
                </a:solidFill>
                <a:latin typeface="Tahoma" pitchFamily="34" charset="0"/>
              </a:rPr>
              <a:t>совокупность </a:t>
            </a:r>
            <a: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  <a:t>наиболее устойчивых,</a:t>
            </a:r>
            <a:r>
              <a:rPr lang="ru-RU" sz="4000">
                <a:latin typeface="Tahoma" pitchFamily="34" charset="0"/>
              </a:rPr>
              <a:t> </a:t>
            </a:r>
            <a:r>
              <a:rPr lang="ru-RU" sz="4000" b="0">
                <a:solidFill>
                  <a:schemeClr val="tx1"/>
                </a:solidFill>
                <a:latin typeface="Tahoma" pitchFamily="34" charset="0"/>
              </a:rPr>
              <a:t>существенных приобретенных</a:t>
            </a:r>
            <a:br>
              <a:rPr lang="ru-RU" sz="4000" b="0">
                <a:solidFill>
                  <a:schemeClr val="tx1"/>
                </a:solidFill>
                <a:latin typeface="Tahoma" pitchFamily="34" charset="0"/>
              </a:rPr>
            </a:br>
            <a:r>
              <a:rPr lang="ru-RU" sz="4000" b="0">
                <a:solidFill>
                  <a:schemeClr val="tx1"/>
                </a:solidFill>
                <a:latin typeface="Tahoma" pitchFamily="34" charset="0"/>
              </a:rPr>
              <a:t>особенностей личности, </a:t>
            </a:r>
            <a: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  <a:t>проявляющихся в поведении и отношении к действительности.</a:t>
            </a:r>
            <a:br>
              <a:rPr lang="ru-RU" sz="4000" b="0">
                <a:solidFill>
                  <a:schemeClr val="tx1"/>
                </a:solidFill>
                <a:effectLst/>
                <a:latin typeface="Tahoma" pitchFamily="34" charset="0"/>
              </a:rPr>
            </a:br>
            <a:endParaRPr lang="ru-RU" sz="4000" b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33CC33"/>
                </a:solidFill>
                <a:latin typeface="Tahoma" pitchFamily="34" charset="0"/>
              </a:rPr>
              <a:t>В СТРУКТУРЕ ХАРАКТЕРА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6251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4000" b="1">
                <a:solidFill>
                  <a:srgbClr val="33CC33"/>
                </a:solidFill>
                <a:effectLst/>
                <a:latin typeface="Tahoma" pitchFamily="34" charset="0"/>
              </a:rPr>
              <a:t>выделяют 2 группы</a:t>
            </a:r>
            <a:r>
              <a:rPr lang="ru-RU" sz="4000" b="1">
                <a:effectLst/>
                <a:latin typeface="Tahoma" pitchFamily="34" charset="0"/>
              </a:rPr>
              <a:t> черт: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i="1">
                <a:effectLst/>
                <a:latin typeface="Tahoma" pitchFamily="34" charset="0"/>
              </a:rPr>
              <a:t>1 группа</a:t>
            </a:r>
            <a:r>
              <a:rPr lang="ru-RU" b="1">
                <a:effectLst/>
                <a:latin typeface="Tahoma" pitchFamily="34" charset="0"/>
              </a:rPr>
              <a:t> - (устойчивые потребности, установки, склонности), систему отношений к окружающей действительности и способы осуществления этих отношений.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b="1">
              <a:effectLst/>
              <a:latin typeface="Tahoma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i="1">
                <a:effectLst/>
                <a:latin typeface="Tahoma" pitchFamily="34" charset="0"/>
              </a:rPr>
              <a:t>2 группа</a:t>
            </a:r>
            <a:r>
              <a:rPr lang="ru-RU" b="1">
                <a:effectLst/>
                <a:latin typeface="Tahoma" pitchFamily="34" charset="0"/>
              </a:rPr>
              <a:t> –интеллектуальные, волевые и эмоциональные черты.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374063" cy="3457575"/>
          </a:xfrm>
        </p:spPr>
        <p:txBody>
          <a:bodyPr/>
          <a:lstStyle/>
          <a:p>
            <a:pPr algn="l"/>
            <a:r>
              <a:rPr lang="ru-RU" sz="4000">
                <a:solidFill>
                  <a:schemeClr val="tx1"/>
                </a:solidFill>
              </a:rPr>
              <a:t/>
            </a:r>
            <a:br>
              <a:rPr lang="ru-RU" sz="4000">
                <a:solidFill>
                  <a:schemeClr val="tx1"/>
                </a:solidFill>
              </a:rPr>
            </a:br>
            <a:r>
              <a:rPr lang="ru-RU" sz="4000">
                <a:solidFill>
                  <a:schemeClr val="tx1"/>
                </a:solidFill>
              </a:rPr>
              <a:t/>
            </a:r>
            <a:br>
              <a:rPr lang="ru-RU" sz="4000">
                <a:solidFill>
                  <a:schemeClr val="tx1"/>
                </a:solidFill>
              </a:rPr>
            </a:br>
            <a:r>
              <a:rPr lang="ru-RU" sz="4000">
                <a:solidFill>
                  <a:srgbClr val="33CC33"/>
                </a:solidFill>
                <a:effectLst/>
                <a:latin typeface="Tahoma" pitchFamily="34" charset="0"/>
              </a:rPr>
              <a:t>Черта характера</a:t>
            </a:r>
            <a:r>
              <a:rPr lang="ru-RU" sz="4000">
                <a:solidFill>
                  <a:schemeClr val="tx1"/>
                </a:solidFill>
                <a:latin typeface="Tahoma" pitchFamily="34" charset="0"/>
              </a:rPr>
              <a:t> – особенность личности человека, которая</a:t>
            </a:r>
            <a:br>
              <a:rPr lang="ru-RU" sz="4000">
                <a:solidFill>
                  <a:schemeClr val="tx1"/>
                </a:solidFill>
                <a:latin typeface="Tahoma" pitchFamily="34" charset="0"/>
              </a:rPr>
            </a:br>
            <a:r>
              <a:rPr lang="ru-RU" sz="4000">
                <a:solidFill>
                  <a:schemeClr val="tx1"/>
                </a:solidFill>
                <a:effectLst/>
                <a:latin typeface="Tahoma" pitchFamily="34" charset="0"/>
              </a:rPr>
              <a:t>систематически проявляется в различных видах его деятельности.</a:t>
            </a:r>
            <a:br>
              <a:rPr lang="ru-RU" sz="4000">
                <a:solidFill>
                  <a:schemeClr val="tx1"/>
                </a:solidFill>
                <a:effectLst/>
                <a:latin typeface="Tahoma" pitchFamily="34" charset="0"/>
              </a:rPr>
            </a:br>
            <a:endParaRPr lang="ru-RU" sz="400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tx1"/>
                </a:solidFill>
              </a:rPr>
              <a:t/>
            </a:r>
            <a:br>
              <a:rPr lang="ru-RU" sz="4000">
                <a:solidFill>
                  <a:schemeClr val="tx1"/>
                </a:solidFill>
              </a:rPr>
            </a:br>
            <a:r>
              <a:rPr lang="ru-RU" sz="4000">
                <a:solidFill>
                  <a:schemeClr val="tx1"/>
                </a:solidFill>
              </a:rPr>
              <a:t/>
            </a:r>
            <a:br>
              <a:rPr lang="ru-RU" sz="4000">
                <a:solidFill>
                  <a:schemeClr val="tx1"/>
                </a:solidFill>
              </a:rPr>
            </a:br>
            <a:r>
              <a:rPr lang="ru-RU" sz="4000">
                <a:solidFill>
                  <a:schemeClr val="tx1"/>
                </a:solidFill>
              </a:rPr>
              <a:t/>
            </a:r>
            <a:br>
              <a:rPr lang="ru-RU" sz="4000">
                <a:solidFill>
                  <a:schemeClr val="tx1"/>
                </a:solidFill>
              </a:rPr>
            </a:br>
            <a:r>
              <a:rPr lang="ru-RU" sz="4000">
                <a:solidFill>
                  <a:srgbClr val="33CC33"/>
                </a:solidFill>
                <a:latin typeface="Tahoma" pitchFamily="34" charset="0"/>
              </a:rPr>
              <a:t>ЧЕРТЫ ХАРАКТЕРА ОБЛАДАЮТ СЛЕДУЮЩИМИ </a:t>
            </a:r>
            <a:br>
              <a:rPr lang="ru-RU" sz="4000">
                <a:solidFill>
                  <a:srgbClr val="33CC33"/>
                </a:solidFill>
                <a:latin typeface="Tahoma" pitchFamily="34" charset="0"/>
              </a:rPr>
            </a:br>
            <a:r>
              <a:rPr lang="ru-RU" sz="4000">
                <a:solidFill>
                  <a:srgbClr val="33CC33"/>
                </a:solidFill>
                <a:effectLst/>
                <a:latin typeface="Tahoma" pitchFamily="34" charset="0"/>
              </a:rPr>
              <a:t>ХАРАКТЕРИСТИКАМИ:</a:t>
            </a:r>
            <a:r>
              <a:rPr lang="ru-RU" sz="4000">
                <a:solidFill>
                  <a:srgbClr val="FFFF99"/>
                </a:solidFill>
                <a:effectLst/>
                <a:latin typeface="Tahoma" pitchFamily="34" charset="0"/>
              </a:rPr>
              <a:t/>
            </a:r>
            <a:br>
              <a:rPr lang="ru-RU" sz="4000">
                <a:solidFill>
                  <a:srgbClr val="FFFF99"/>
                </a:solidFill>
                <a:effectLst/>
                <a:latin typeface="Tahoma" pitchFamily="34" charset="0"/>
              </a:rPr>
            </a:br>
            <a:endParaRPr lang="ru-RU" sz="4000">
              <a:solidFill>
                <a:srgbClr val="FFFF99"/>
              </a:solidFill>
              <a:effectLst/>
              <a:latin typeface="Tahoma" pitchFamily="34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84213" y="2708275"/>
            <a:ext cx="7326312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4400">
                <a:latin typeface="Tahoma" pitchFamily="34" charset="0"/>
              </a:rPr>
              <a:t>устойчивостью</a:t>
            </a:r>
          </a:p>
          <a:p>
            <a:pPr marL="342900" indent="-342900"/>
            <a:r>
              <a:rPr lang="ru-RU" sz="4400">
                <a:latin typeface="Tahoma" pitchFamily="34" charset="0"/>
              </a:rPr>
              <a:t>обобщенностью</a:t>
            </a:r>
          </a:p>
          <a:p>
            <a:pPr marL="342900" indent="-342900"/>
            <a:r>
              <a:rPr lang="ru-RU" sz="4400">
                <a:latin typeface="Tahoma" pitchFamily="34" charset="0"/>
              </a:rPr>
              <a:t>нравственным измерением</a:t>
            </a:r>
          </a:p>
          <a:p>
            <a:pPr marL="342900" indent="-342900"/>
            <a:r>
              <a:rPr lang="ru-RU" sz="4400">
                <a:latin typeface="Tahoma" pitchFamily="34" charset="0"/>
              </a:rPr>
              <a:t>уровнем выраженности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>
                <a:solidFill>
                  <a:srgbClr val="33CC33"/>
                </a:solidFill>
                <a:effectLst/>
                <a:latin typeface="Tahoma" pitchFamily="34" charset="0"/>
              </a:rPr>
              <a:t>ТИПЫ ХАРАКТЕРА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84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Гипертимный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Лабильный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Сенситивный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Астеноневротический (тревожный)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Психоастенический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Истероидный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Эпилептоидный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Циклоидный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Неустойчивый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Шизоидный</a:t>
            </a:r>
          </a:p>
          <a:p>
            <a:pPr>
              <a:lnSpc>
                <a:spcPct val="80000"/>
              </a:lnSpc>
            </a:pPr>
            <a:r>
              <a:rPr lang="ru-RU">
                <a:latin typeface="Tahoma" pitchFamily="34" charset="0"/>
              </a:rPr>
              <a:t>Конформный</a:t>
            </a:r>
          </a:p>
          <a:p>
            <a:pPr>
              <a:lnSpc>
                <a:spcPct val="80000"/>
              </a:lnSpc>
            </a:pPr>
            <a:endParaRPr lang="ru-RU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33CC33"/>
                </a:solidFill>
                <a:latin typeface="Tahoma" pitchFamily="34" charset="0"/>
              </a:rPr>
              <a:t>ТИПЫ ХАРАКТЕРА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964612" cy="46863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latin typeface="Tahoma" pitchFamily="34" charset="0"/>
              </a:rPr>
              <a:t>Тип характера определяется как наиболее вероятное сочетание ведущих черт.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99"/>
                </a:solidFill>
                <a:latin typeface="Tahoma" pitchFamily="34" charset="0"/>
              </a:rPr>
              <a:t>Типология по А. Личко</a:t>
            </a:r>
          </a:p>
          <a:p>
            <a:pPr>
              <a:buFont typeface="Wingdings" pitchFamily="2" charset="2"/>
              <a:buNone/>
            </a:pPr>
            <a:r>
              <a:rPr lang="ru-RU">
                <a:latin typeface="Tahoma" pitchFamily="34" charset="0"/>
              </a:rPr>
              <a:t>   Каждый из типов имеет свои достоинства, недостатки и труднопереносимые ситуации, где их носитель обнаруживает полную или частичную несостоятельность.</a:t>
            </a:r>
          </a:p>
        </p:txBody>
      </p:sp>
    </p:spTree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188913"/>
            <a:ext cx="8510588" cy="1152525"/>
          </a:xfrm>
        </p:spPr>
        <p:txBody>
          <a:bodyPr/>
          <a:lstStyle/>
          <a:p>
            <a:r>
              <a:rPr lang="ru-RU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ГИПЕРТИМНЫЙ </a:t>
            </a:r>
            <a:r>
              <a:rPr lang="ru-RU" sz="3200" b="0">
                <a:solidFill>
                  <a:srgbClr val="FFFF99"/>
                </a:solidFill>
                <a:latin typeface="Tahoma" pitchFamily="34" charset="0"/>
              </a:rPr>
              <a:t>– </a:t>
            </a:r>
            <a:r>
              <a:rPr lang="ru-RU" sz="3200">
                <a:solidFill>
                  <a:schemeClr val="tx1"/>
                </a:solidFill>
                <a:latin typeface="Tahoma" pitchFamily="34" charset="0"/>
              </a:rPr>
              <a:t>сверхактивный, напряженно-деятельный</a:t>
            </a:r>
            <a:endParaRPr lang="ru-RU" sz="3200" b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341438"/>
            <a:ext cx="8662988" cy="51831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00"/>
                </a:solidFill>
                <a:latin typeface="Tahoma" pitchFamily="34" charset="0"/>
              </a:rPr>
              <a:t>Позитивные</a:t>
            </a:r>
            <a:r>
              <a:rPr lang="ru-RU" sz="2800" b="1">
                <a:solidFill>
                  <a:srgbClr val="FFFF00"/>
                </a:solidFill>
              </a:rPr>
              <a:t> черты:</a:t>
            </a:r>
            <a:r>
              <a:rPr lang="ru-RU" sz="2800" b="1">
                <a:solidFill>
                  <a:srgbClr val="FFFF99"/>
                </a:solidFill>
              </a:rPr>
              <a:t> </a:t>
            </a:r>
            <a:r>
              <a:rPr lang="ru-RU" sz="2400">
                <a:latin typeface="Tahoma" pitchFamily="34" charset="0"/>
              </a:rPr>
              <a:t>энергичность, инициативность, жизнерадостность, предприимчивость, разговорчивость, открытость, общительность, быстрота реагирования.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</a:rPr>
              <a:t>легкомысленность, безудержный риск, грубость, недисциплинированность, зазнайство, бравада, стремление командовать по своему усмотрению.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 </a:t>
            </a:r>
            <a:r>
              <a:rPr lang="ru-RU" sz="2400">
                <a:latin typeface="Tahoma" pitchFamily="34" charset="0"/>
              </a:rPr>
              <a:t>ситуации императивного подчинения строгим     дисциплинарным правилам; ситуации, лишающие свободного контакта с окружающими людьми; ограничивающие общение, двигательную активность, вынужденного бездействия, ситуации, не позволяющие проявлять лидерство, инициативу; ситуации однообразной, монотонной деятельности.</a:t>
            </a:r>
            <a:endParaRPr lang="ru-RU" sz="2400" b="1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0"/>
            <a:ext cx="8510588" cy="1554163"/>
          </a:xfrm>
        </p:spPr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Лабильный</a:t>
            </a:r>
            <a:r>
              <a:rPr lang="ru-RU" sz="3600" b="0">
                <a:latin typeface="Tahoma" pitchFamily="34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Tahoma" pitchFamily="34" charset="0"/>
              </a:rPr>
              <a:t>–</a:t>
            </a:r>
            <a:r>
              <a:rPr lang="ru-RU" sz="3600">
                <a:latin typeface="Tahoma" pitchFamily="34" charset="0"/>
              </a:rPr>
              <a:t> </a:t>
            </a:r>
            <a:r>
              <a:rPr lang="ru-RU" sz="2800">
                <a:solidFill>
                  <a:schemeClr val="tx1"/>
                </a:solidFill>
                <a:latin typeface="Tahoma" pitchFamily="34" charset="0"/>
              </a:rPr>
              <a:t>эмоционально – неустойчивый , реактивный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964612" cy="5111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Позитивные</a:t>
            </a:r>
            <a:r>
              <a:rPr lang="ru-RU" sz="2400" b="1">
                <a:solidFill>
                  <a:srgbClr val="FFFF99"/>
                </a:solidFill>
              </a:rPr>
              <a:t> черты: </a:t>
            </a:r>
            <a:r>
              <a:rPr lang="ru-RU" sz="2400"/>
              <a:t>в периоды приподнятого настроения добродушны, аккуратны, общительны, способны на дружбу и привязанность, чуткость, искренность, отзывчивость к товарищам, которые помогают; проявляют любовь к животным.</a:t>
            </a:r>
            <a:endParaRPr lang="ru-RU" sz="2400">
              <a:latin typeface="Tahom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Негативные черты: </a:t>
            </a:r>
            <a:r>
              <a:rPr lang="ru-RU" sz="2400">
                <a:latin typeface="Tahoma" pitchFamily="34" charset="0"/>
              </a:rPr>
              <a:t>в </a:t>
            </a:r>
            <a:r>
              <a:rPr lang="ru-RU" sz="2400">
                <a:solidFill>
                  <a:srgbClr val="FFFF99"/>
                </a:solidFill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</a:rPr>
              <a:t>периоды подавленного</a:t>
            </a:r>
            <a:r>
              <a:rPr lang="ru-RU" sz="2400">
                <a:solidFill>
                  <a:srgbClr val="FFFF99"/>
                </a:solidFill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</a:rPr>
              <a:t>настроения раздражительны, вспыльчивы, драчливы, ослабленный контроль за своими поступками, которые могут переходить рамки дозволенного; склонность к конфликтам.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 </a:t>
            </a:r>
            <a:r>
              <a:rPr lang="ru-RU" sz="2400">
                <a:latin typeface="Tahoma" pitchFamily="34" charset="0"/>
              </a:rPr>
              <a:t>ситуации в которых обижают, ущемляют чувство собственного достоинства; дисгармонируют с настроением радости или огорчения, удовлетворенности или неудовлетворенности; ситуации неуспеха, ситуации критики, конкуренции, страха угрозы наказания.</a:t>
            </a:r>
            <a:endParaRPr lang="ru-RU" sz="2400" b="1">
              <a:solidFill>
                <a:srgbClr val="FFFF99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510588" cy="731838"/>
          </a:xfrm>
        </p:spPr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Сенситивный</a:t>
            </a:r>
            <a: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</a:t>
            </a:r>
            <a:r>
              <a:rPr lang="ru-RU" sz="4000" b="0">
                <a:latin typeface="Tahoma" pitchFamily="34" charset="0"/>
              </a:rPr>
              <a:t/>
            </a:r>
            <a:br>
              <a:rPr lang="ru-RU" sz="4000" b="0">
                <a:latin typeface="Tahoma" pitchFamily="34" charset="0"/>
              </a:rPr>
            </a:br>
            <a:r>
              <a:rPr lang="ru-RU" sz="3200">
                <a:solidFill>
                  <a:schemeClr val="tx1"/>
                </a:solidFill>
                <a:latin typeface="Tahoma" pitchFamily="34" charset="0"/>
              </a:rPr>
              <a:t>(эмотивный) - чувствительный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540750" cy="54006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 sz="28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устойчивая привязанность в дружбе, альтруизм; дисциплинированность, чувство долга, ответственность, добросовестность при выполнении заданий, умение уступать, высокие требования к себе, самокритичность, стремление преодолевать недостатки.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200">
                <a:latin typeface="Tahoma" pitchFamily="34" charset="0"/>
              </a:rPr>
              <a:t> робость, застенчивость, мнительность, пугливость, замкнутость, самобичевание, а иногда и самоунижение, крайняя обидчивость и конфликты на этой почве; растерянность в неожиданных ситуациях.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 </a:t>
            </a:r>
            <a:r>
              <a:rPr lang="ru-RU" sz="2200">
                <a:effectLst/>
                <a:latin typeface="Tahoma" pitchFamily="34" charset="0"/>
              </a:rPr>
              <a:t>ситуации  сложных альтернативных выборов; ситуации резких переходов от одних дел к другим; ситуации несправедливых обвинений, ситуации трудных поручений с организаторскими функциями, ситуации критики и насмешек, невозможности поделиться своими переживаниями.</a:t>
            </a:r>
            <a:endParaRPr lang="ru-RU" sz="2800"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АСТЕНОНЕВРОТИЧЕСКИЙ,</a:t>
            </a:r>
            <a:r>
              <a:rPr lang="ru-RU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br>
              <a:rPr lang="ru-RU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ТРЕВОЖНО-НАСТОРОЖЕННЫЙ</a:t>
            </a:r>
            <a:r>
              <a:rPr lang="ru-RU" sz="3600" b="0">
                <a:solidFill>
                  <a:schemeClr val="tx1"/>
                </a:solidFill>
                <a:latin typeface="Tahoma" pitchFamily="34" charset="0"/>
              </a:rPr>
              <a:t> </a:t>
            </a:r>
            <a:endParaRPr lang="ru-RU" sz="3600" b="0">
              <a:solidFill>
                <a:srgbClr val="FFFF99"/>
              </a:solidFill>
              <a:latin typeface="Tahoma" pitchFamily="34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557338"/>
            <a:ext cx="8540750" cy="454183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Позитивные черты: </a:t>
            </a:r>
            <a:r>
              <a:rPr lang="ru-RU" sz="2400">
                <a:latin typeface="Tahoma" pitchFamily="34" charset="0"/>
              </a:rPr>
              <a:t>исполнительность, аккуратность,  дисциплинированность, скромность, дружелюбие, послушание, незлопамятность, способность к раскаянию.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Негативные черты: </a:t>
            </a:r>
            <a:r>
              <a:rPr lang="ru-RU" sz="2400">
                <a:solidFill>
                  <a:srgbClr val="FFFF99"/>
                </a:solidFill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</a:rPr>
              <a:t>капризность, плаксивость, неуверенность, вялость, робость, забывчивость, несопротивление сильным, особая раздражительность по пустякам.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 </a:t>
            </a:r>
            <a:r>
              <a:rPr lang="ru-RU" sz="2400">
                <a:latin typeface="Tahoma" pitchFamily="34" charset="0"/>
              </a:rPr>
              <a:t>ситуации физических и психических нагрузок, ситуации соревнования и соперничества; ситуации активного общения; ситуации конфликтов; ситуации насмешек; ситуации быстрого переключения в работе и в общении; ситуации неопределенности и новизны; ситуации необходимости проявления воли.</a:t>
            </a:r>
          </a:p>
        </p:txBody>
      </p:sp>
    </p:spTree>
  </p:cSld>
  <p:clrMapOvr>
    <a:masterClrMapping/>
  </p:clrMapOvr>
  <p:transition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510588" cy="936625"/>
          </a:xfrm>
        </p:spPr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ПСИХОАСТЕНИЧЕСКИЙ – </a:t>
            </a:r>
            <a:b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Tahoma" pitchFamily="34" charset="0"/>
              </a:rPr>
              <a:t>мнительный, застревающий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964612" cy="51847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200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 sz="2200" b="1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рассудительность, самокритичность, аккуратность, серьезность, добросовестность, ровное настроение, верность данным обещаниям, определенная надежность в делах и чувствах.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2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200">
                <a:latin typeface="Tahoma" pitchFamily="34" charset="0"/>
              </a:rPr>
              <a:t> мнительность, наличие навязчивых идей, стремление следовать инструкциям, определенный формализм, нерешительность в новых начинаниях, безынициативность, бесконечные рассуждения, самокопания; нежелание выполнять работу, требующую проявления собственной активности, ограниченный прагматизм.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2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200" b="1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ситуации принятия самостоятельных решений при наличии альтернатив, ситуации выполнения заданий при отсутствии инструкций и готовых примеров, перехода от одних дел к другим; ситуации сильного страха, беспокойства; ситуации длительных физических и психических нагрузок.</a:t>
            </a:r>
            <a:endParaRPr lang="ru-RU" sz="2200" b="1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5888"/>
            <a:ext cx="8510588" cy="1081087"/>
          </a:xfrm>
        </p:spPr>
        <p:txBody>
          <a:bodyPr/>
          <a:lstStyle/>
          <a:p>
            <a: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Истероидный – </a:t>
            </a:r>
            <a:b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>
                <a:solidFill>
                  <a:schemeClr val="tx1"/>
                </a:solidFill>
              </a:rPr>
              <a:t>демонстративный, эгоцентричный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662987" cy="49688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Позитивные черты</a:t>
            </a:r>
            <a:r>
              <a:rPr lang="ru-RU" sz="2800">
                <a:solidFill>
                  <a:srgbClr val="FFFF99"/>
                </a:solidFill>
                <a:latin typeface="Tahoma" pitchFamily="34" charset="0"/>
              </a:rPr>
              <a:t>:</a:t>
            </a:r>
            <a:r>
              <a:rPr lang="ru-RU" sz="28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упорство, инициативность, целенаправленность, общительность, находчивость, самостоятельность, способность взять на себя руководство, организаторские наклонности.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Негативные черты: </a:t>
            </a:r>
            <a:r>
              <a:rPr lang="ru-RU" sz="2200">
                <a:latin typeface="Tahoma" pitchFamily="34" charset="0"/>
              </a:rPr>
              <a:t>эгоизм, чрезмерное себялюбие, жажда внимания к своей персоне, демагогия, лживость, способность строить интриги, лицемерие  и рисовка, задиристость, бесшабашность и риске, похвальба дутыми успехами.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ситуации равнодушия и невнимания к себе, ситуации одиночества, невозможности проявить себя, ситуация непризнания и нелюбви, ситуации, требующие постоянного длительного психического или физического напряжения.</a:t>
            </a:r>
          </a:p>
        </p:txBody>
      </p:sp>
    </p:spTree>
  </p:cSld>
  <p:clrMapOvr>
    <a:masterClrMapping/>
  </p:clrMapOvr>
  <p:transition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Эпилептоидный </a:t>
            </a:r>
            <a:r>
              <a:rPr lang="ru-RU" sz="3600">
                <a:latin typeface="Tahoma" pitchFamily="34" charset="0"/>
              </a:rPr>
              <a:t/>
            </a:r>
            <a:br>
              <a:rPr lang="ru-RU" sz="3600">
                <a:latin typeface="Tahoma" pitchFamily="34" charset="0"/>
              </a:rPr>
            </a:br>
            <a:r>
              <a:rPr lang="ru-RU" sz="3600">
                <a:solidFill>
                  <a:schemeClr val="tx1"/>
                </a:solidFill>
                <a:latin typeface="Tahoma" pitchFamily="34" charset="0"/>
              </a:rPr>
              <a:t>(возбудимый) - агрессивный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412875"/>
            <a:ext cx="8734425" cy="51847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настойчивость в достижении намеченной цели, смелость, решительность, целеустремленность, аккуратность, скрупулезность.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>
                <a:solidFill>
                  <a:srgbClr val="FFFF99"/>
                </a:solidFill>
                <a:latin typeface="Tahoma" pitchFamily="34" charset="0"/>
              </a:rPr>
              <a:t>Негативные черты</a:t>
            </a:r>
            <a:r>
              <a:rPr lang="ru-RU">
                <a:solidFill>
                  <a:srgbClr val="FFFF99"/>
                </a:solidFill>
                <a:latin typeface="Tahoma" pitchFamily="34" charset="0"/>
              </a:rPr>
              <a:t>:</a:t>
            </a:r>
            <a:r>
              <a:rPr lang="ru-RU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мелочность, агрессивность, злопамятность, деспотизм, грубый и развязный стиль отношений; подхалимство перед старшими, яростные вспышки аффективных реакций; возможны асоциальные аморальные поступки.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 </a:t>
            </a:r>
            <a:r>
              <a:rPr lang="ru-RU" sz="2200">
                <a:latin typeface="Tahoma" pitchFamily="34" charset="0"/>
              </a:rPr>
              <a:t>ситуации, ущемляющие интересы, прихоти и капризы; ситуации, ограничивающие возможность проявлять власть, своенравие; ситуации, требующие быстрой переключаемости в работе, нестандартности решений; ситуации критики и замечаний, конкуренции.</a:t>
            </a:r>
            <a:endParaRPr lang="ru-RU" b="1">
              <a:latin typeface="Tahom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200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Циклоидный</a:t>
            </a:r>
            <a: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br>
              <a:rPr lang="ru-RU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>
                <a:solidFill>
                  <a:schemeClr val="tx1"/>
                </a:solidFill>
              </a:rPr>
              <a:t>– периодической смены настроений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557338"/>
            <a:ext cx="8540750" cy="50403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в периоды настроения проявляются гипертимные черты, т.е. жизнерадостность, общительность, высокая активность и работоспособность и т.д.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200">
                <a:latin typeface="Tahoma" pitchFamily="34" charset="0"/>
              </a:rPr>
              <a:t> в периоды подавленного состояния проявляются вялость, замкнутость; непоследовательность, неуравновешенность, нравственная и эмоциональная неустойчивость, пониженная работоспособность; безразличие; чрезмерная обидчивость и придирчивость.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200">
                <a:latin typeface="Tahoma" pitchFamily="34" charset="0"/>
              </a:rPr>
              <a:t> ситуации смены жизненных стереотипов; ситуации неожиданных, противоречащих настроениям, поручений; ситуации ломки сложившихся традиций, распорядков, обязанностей, правил; ситуации неудач, ситуации психических перегрузок.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200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Неустойчивый</a:t>
            </a:r>
            <a:r>
              <a:rPr lang="ru-RU" sz="3600" b="0">
                <a:latin typeface="Tahoma" pitchFamily="34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Tahoma" pitchFamily="34" charset="0"/>
              </a:rPr>
              <a:t>- безвольный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540750" cy="50403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 sz="2400">
                <a:latin typeface="Tahoma" pitchFamily="34" charset="0"/>
              </a:rPr>
              <a:t> </a:t>
            </a:r>
            <a:r>
              <a:rPr lang="ru-RU" sz="2000">
                <a:latin typeface="Tahoma" pitchFamily="34" charset="0"/>
              </a:rPr>
              <a:t>внешнее послушание, общительность, открытость, услужливость, быстрая переключаемость в делах и общении.</a:t>
            </a:r>
          </a:p>
          <a:p>
            <a:pPr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000">
                <a:latin typeface="Tahoma" pitchFamily="34" charset="0"/>
              </a:rPr>
              <a:t> безволие, тяга к развлечениям и пустому времяпровождению, болтливость, хвастовство, бездуховность, конформизм, соглашательство, лицемерие, трусость, безответственность.</a:t>
            </a:r>
          </a:p>
          <a:p>
            <a:pPr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000">
                <a:latin typeface="Tahoma" pitchFamily="34" charset="0"/>
              </a:rPr>
              <a:t> ситуации длительных усилий, концентрация психических сил; ситуации ответственных решений; ситуации преодоления трудностей и решения сложных задач; ситуации выполнения учебных поручений, требующих усилий над собой; ситуации подчинения дисциплинированным правилам и требованиям; ситуации ограничения в общении, в новых контактах и впечатлениях, в делах, которые приносят удовольствия и не требуют усилий. </a:t>
            </a:r>
          </a:p>
        </p:txBody>
      </p:sp>
    </p:spTree>
  </p:cSld>
  <p:clrMapOvr>
    <a:masterClrMapping/>
  </p:clrMapOvr>
  <p:transition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Шизоидный, дистимический</a:t>
            </a:r>
            <a:r>
              <a:rPr lang="ru-RU">
                <a:solidFill>
                  <a:srgbClr val="FFFF99"/>
                </a:solidFill>
                <a:latin typeface="Tahoma" pitchFamily="34" charset="0"/>
              </a:rPr>
              <a:t/>
            </a:r>
            <a:br>
              <a:rPr lang="ru-RU">
                <a:solidFill>
                  <a:srgbClr val="FFFF99"/>
                </a:solidFill>
                <a:latin typeface="Tahoma" pitchFamily="34" charset="0"/>
              </a:rPr>
            </a:br>
            <a:r>
              <a:rPr lang="ru-RU">
                <a:solidFill>
                  <a:schemeClr val="tx1"/>
                </a:solidFill>
                <a:latin typeface="Tahoma" pitchFamily="34" charset="0"/>
              </a:rPr>
              <a:t>- </a:t>
            </a:r>
            <a:r>
              <a:rPr lang="ru-RU" sz="3200">
                <a:solidFill>
                  <a:schemeClr val="tx1"/>
                </a:solidFill>
                <a:latin typeface="Tahoma" pitchFamily="34" charset="0"/>
              </a:rPr>
              <a:t>замкнутый</a:t>
            </a:r>
            <a:r>
              <a:rPr lang="ru-RU">
                <a:solidFill>
                  <a:schemeClr val="tx1"/>
                </a:solidFill>
                <a:latin typeface="Tahoma" pitchFamily="34" charset="0"/>
              </a:rPr>
              <a:t>, </a:t>
            </a:r>
            <a:r>
              <a:rPr lang="ru-RU" sz="3200">
                <a:solidFill>
                  <a:schemeClr val="tx1"/>
                </a:solidFill>
                <a:latin typeface="Tahoma" pitchFamily="34" charset="0"/>
              </a:rPr>
              <a:t>интровертированный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серьезность, несуетливость, постоянство увлечений и интересов; рассудительность, целеустремленность.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холодность, замкнутость, недружелюбие, отсутствие эмпатий, безразличие к делам и интересам других; аффективные вспышки раздражительности.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ситуации установления неформальных контактов, неформального общения; ситуация «разговоров по душам»; ситуации организаторской деятельности и активного участия в коллективных делах, ситуации смены сложившихся стереотипов, привычек и режимных традиций.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200">
              <a:latin typeface="Tahoma" pitchFamily="34" charset="0"/>
            </a:endParaRPr>
          </a:p>
        </p:txBody>
      </p:sp>
    </p:spTree>
  </p:cSld>
  <p:clrMapOvr>
    <a:masterClrMapping/>
  </p:clrMapOvr>
  <p:transition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Конформный</a:t>
            </a:r>
            <a:r>
              <a:rPr lang="ru-RU" sz="3600" b="0">
                <a:solidFill>
                  <a:srgbClr val="FFFF99"/>
                </a:solidFill>
                <a:latin typeface="Tahoma" pitchFamily="34" charset="0"/>
              </a:rPr>
              <a:t> </a:t>
            </a:r>
            <a:r>
              <a:rPr lang="ru-RU" sz="3600" b="0">
                <a:latin typeface="Tahoma" pitchFamily="34" charset="0"/>
              </a:rPr>
              <a:t> </a:t>
            </a:r>
            <a:r>
              <a:rPr lang="ru-RU" sz="3600">
                <a:solidFill>
                  <a:schemeClr val="tx1"/>
                </a:solidFill>
                <a:latin typeface="Tahoma" pitchFamily="34" charset="0"/>
              </a:rPr>
              <a:t>- подражательный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341438"/>
            <a:ext cx="8540750" cy="5183187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Позитивные черты:</a:t>
            </a:r>
            <a:r>
              <a:rPr lang="ru-RU" sz="28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дружелюбие, дисциплинированность, покладистость, несопротивление общественному мнению большинства; при наличии положительного примера закрепляют позитивные черты того человека, который служит идеалом.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Негативные черты: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несамостоятельность, слабая воля, некритичность, консерватизм, зависимость от окружения; слабая реализация своих потенциальных возможностей.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FFFF99"/>
                </a:solidFill>
                <a:latin typeface="Tahoma" pitchFamily="34" charset="0"/>
              </a:rPr>
              <a:t>Труднопереносимые ситуации: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200">
                <a:latin typeface="Tahoma" pitchFamily="34" charset="0"/>
              </a:rPr>
              <a:t>ситуации самостоятельных решений; ситуации изгнания из референтной группы; ситуации освоения новых идей и новых видов деятельности: без наличия образцов для подражания и помощников; ситуации, требующие проявления волевых качеств, ситуации решения проблемных задач.</a:t>
            </a:r>
          </a:p>
        </p:txBody>
      </p:sp>
    </p:spTree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686</TotalTime>
  <Words>1440</Words>
  <Application>Microsoft PowerPoint</Application>
  <PresentationFormat>On-screen Show (4:3)</PresentationFormat>
  <Paragraphs>122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Клен</vt:lpstr>
      <vt:lpstr>Image</vt:lpstr>
      <vt:lpstr>ТЕМПЕРАМЕНТ </vt:lpstr>
      <vt:lpstr>Slide 2</vt:lpstr>
      <vt:lpstr> ТЕМПЕРАМЕНТОМ называют природно обусловленную совокупность динамических проявлений психики – интенсивности, скорости, темпа, ритма психических процессов и состояний. </vt:lpstr>
      <vt:lpstr>ТРИ СИСТЕМЫ ОБЪЯСНЕНИЯ  СУЩНОСТИ ТЕМПЕРАМЕНТА:</vt:lpstr>
      <vt:lpstr> Гуморальная система </vt:lpstr>
      <vt:lpstr>Конституциональная система</vt:lpstr>
      <vt:lpstr>Типы темперамента  (конституциональный подход)</vt:lpstr>
      <vt:lpstr>Тип темперамента обусловлен свойствами ЦНС </vt:lpstr>
      <vt:lpstr>ДОПОЛНИТЕЛЬНЫЕ СВОЙСТВА НС</vt:lpstr>
      <vt:lpstr>ОТДЕЛЬНЫЕ СВОЙСТВА НС И ПОВЕДЕНИЕ ЧЕЛОВЕКА</vt:lpstr>
      <vt:lpstr>ТИП ТЕМПЕРАМЕНТА</vt:lpstr>
      <vt:lpstr>ТИП ТЕМПЕРАМЕНТА</vt:lpstr>
      <vt:lpstr>ТИП ТЕМПЕРАМЕНТА</vt:lpstr>
      <vt:lpstr>ТИП ТЕМПЕРАМЕНТА</vt:lpstr>
      <vt:lpstr>  ХАРАКТЕР – совокупность наиболее устойчивых, существенных приобретенных особенностей личности, проявляющихся в поведении и отношении к действительности. </vt:lpstr>
      <vt:lpstr>В СТРУКТУРЕ ХАРАКТЕРА</vt:lpstr>
      <vt:lpstr>  Черта характера – особенность личности человека, которая систематически проявляется в различных видах его деятельности. </vt:lpstr>
      <vt:lpstr>   ЧЕРТЫ ХАРАКТЕРА ОБЛАДАЮТ СЛЕДУЮЩИМИ  ХАРАКТЕРИСТИКАМИ: </vt:lpstr>
      <vt:lpstr>ТИПЫ ХАРАКТЕРА</vt:lpstr>
      <vt:lpstr>ТИПЫ ХАРАКТЕРА</vt:lpstr>
      <vt:lpstr>ГИПЕРТИМНЫЙ – сверхактивный, напряженно-деятельный</vt:lpstr>
      <vt:lpstr>Лабильный – эмоционально – неустойчивый , реактивный</vt:lpstr>
      <vt:lpstr>Сенситивный  (эмотивный) - чувствительный</vt:lpstr>
      <vt:lpstr>АСТЕНОНЕВРОТИЧЕСКИЙ,  ТРЕВОЖНО-НАСТОРОЖЕННЫЙ </vt:lpstr>
      <vt:lpstr>ПСИХОАСТЕНИЧЕСКИЙ –   мнительный, застревающий</vt:lpstr>
      <vt:lpstr>Истероидный –  демонстративный, эгоцентричный</vt:lpstr>
      <vt:lpstr>Эпилептоидный  (возбудимый) - агрессивный</vt:lpstr>
      <vt:lpstr>Циклоидный  – периодической смены настроений</vt:lpstr>
      <vt:lpstr>Неустойчивый - безвольный</vt:lpstr>
      <vt:lpstr>Шизоидный, дистимический - замкнутый, интровертированный</vt:lpstr>
      <vt:lpstr>Конформный  - подражательный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ТЕМПЕРАМЕНТ и ХАРАКТЕР</dc:title>
  <dc:creator>Татьяна</dc:creator>
  <cp:lastModifiedBy>Windows User</cp:lastModifiedBy>
  <cp:revision>88</cp:revision>
  <dcterms:created xsi:type="dcterms:W3CDTF">2009-04-07T12:35:34Z</dcterms:created>
  <dcterms:modified xsi:type="dcterms:W3CDTF">2016-09-24T14:32:59Z</dcterms:modified>
</cp:coreProperties>
</file>